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 Mono Medium"/>
      <p:regular r:id="rId29"/>
      <p:bold r:id="rId30"/>
      <p:italic r:id="rId31"/>
      <p:boldItalic r:id="rId32"/>
    </p:embeddedFont>
    <p:embeddedFont>
      <p:font typeface="Google Sans"/>
      <p:regular r:id="rId33"/>
      <p:bold r:id="rId34"/>
      <p:italic r:id="rId35"/>
      <p:boldItalic r:id="rId36"/>
    </p:embeddedFont>
    <p:embeddedFont>
      <p:font typeface="Roboto Mono"/>
      <p:regular r:id="rId37"/>
      <p:bold r:id="rId38"/>
      <p:italic r:id="rId39"/>
      <p:boldItalic r:id="rId40"/>
    </p:embeddedFont>
    <p:embeddedFont>
      <p:font typeface="Open Sans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Italic.fntdata"/><Relationship Id="rId20" Type="http://schemas.openxmlformats.org/officeDocument/2006/relationships/slide" Target="slides/slide15.xml"/><Relationship Id="rId42" Type="http://schemas.openxmlformats.org/officeDocument/2006/relationships/font" Target="fonts/OpenSansLight-bold.fntdata"/><Relationship Id="rId41" Type="http://schemas.openxmlformats.org/officeDocument/2006/relationships/font" Target="fonts/OpenSansLight-regular.fntdata"/><Relationship Id="rId22" Type="http://schemas.openxmlformats.org/officeDocument/2006/relationships/slide" Target="slides/slide17.xml"/><Relationship Id="rId44" Type="http://schemas.openxmlformats.org/officeDocument/2006/relationships/font" Target="fonts/OpenSansLight-boldItalic.fntdata"/><Relationship Id="rId21" Type="http://schemas.openxmlformats.org/officeDocument/2006/relationships/slide" Target="slides/slide16.xml"/><Relationship Id="rId43" Type="http://schemas.openxmlformats.org/officeDocument/2006/relationships/font" Target="fonts/OpenSansLigh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Medium-italic.fntdata"/><Relationship Id="rId30" Type="http://schemas.openxmlformats.org/officeDocument/2006/relationships/font" Target="fonts/RobotoMonoMedium-bold.fntdata"/><Relationship Id="rId11" Type="http://schemas.openxmlformats.org/officeDocument/2006/relationships/slide" Target="slides/slide6.xml"/><Relationship Id="rId33" Type="http://schemas.openxmlformats.org/officeDocument/2006/relationships/font" Target="fonts/GoogleSans-regular.fntdata"/><Relationship Id="rId10" Type="http://schemas.openxmlformats.org/officeDocument/2006/relationships/slide" Target="slides/slide5.xml"/><Relationship Id="rId32" Type="http://schemas.openxmlformats.org/officeDocument/2006/relationships/font" Target="fonts/RobotoMono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GoogleSans-italic.fntdata"/><Relationship Id="rId12" Type="http://schemas.openxmlformats.org/officeDocument/2006/relationships/slide" Target="slides/slide7.xml"/><Relationship Id="rId34" Type="http://schemas.openxmlformats.org/officeDocument/2006/relationships/font" Target="fonts/GoogleSans-bold.fntdata"/><Relationship Id="rId15" Type="http://schemas.openxmlformats.org/officeDocument/2006/relationships/slide" Target="slides/slide10.xml"/><Relationship Id="rId37" Type="http://schemas.openxmlformats.org/officeDocument/2006/relationships/font" Target="fonts/RobotoMono-regular.fntdata"/><Relationship Id="rId14" Type="http://schemas.openxmlformats.org/officeDocument/2006/relationships/slide" Target="slides/slide9.xml"/><Relationship Id="rId36" Type="http://schemas.openxmlformats.org/officeDocument/2006/relationships/font" Target="fonts/GoogleSans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6710d1e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6710d1e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78338b32d_1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78338b32d_1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78338b32d_1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778338b32d_1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78338b32d_1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78338b32d_1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78338b32d_1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78338b32d_1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78338b32d_1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78338b32d_1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78338b32d_1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78338b32d_1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78338b32d_1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78338b32d_1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78338b32d_1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78338b32d_1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78338b32d_1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778338b32d_1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78338b32d_1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778338b32d_1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b6710d1eb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b6710d1eb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78338b32d_1_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778338b32d_1_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78338b32d_1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778338b32d_1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78338b32d_1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778338b32d_1_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78338b32d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78338b32d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78338b32d_1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778338b32d_1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78338b32d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778338b32d_1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78338b32d_1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78338b32d_1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78338b32d_1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778338b32d_1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78338b32d_1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78338b32d_1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78338b32d_1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778338b32d_1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78338b32d_1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78338b32d_1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 2" showMasterSp="0">
  <p:cSld name="Title, Subtitle, &amp; Bullets_1_2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910472" y="1692675"/>
            <a:ext cx="53664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2223600" y="3036047"/>
            <a:ext cx="3955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989381" y="864909"/>
            <a:ext cx="2352900" cy="2763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66" y="930525"/>
            <a:ext cx="2652992" cy="17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51256" y="1529869"/>
            <a:ext cx="8214900" cy="24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●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 Light"/>
              <a:buChar char="○"/>
              <a:defRPr sz="1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■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●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○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Char char="■"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334894" y="483797"/>
            <a:ext cx="82335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2" type="subTitle"/>
          </p:nvPr>
        </p:nvSpPr>
        <p:spPr>
          <a:xfrm>
            <a:off x="410869" y="1138228"/>
            <a:ext cx="82554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Relationship Id="rId7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853322" y="2046488"/>
            <a:ext cx="6124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탄산음료 데이터 분석</a:t>
            </a:r>
            <a:endParaRPr sz="3000"/>
          </a:p>
        </p:txBody>
      </p:sp>
      <p:sp>
        <p:nvSpPr>
          <p:cNvPr id="64" name="Google Shape;64;p15"/>
          <p:cNvSpPr txBox="1"/>
          <p:nvPr/>
        </p:nvSpPr>
        <p:spPr>
          <a:xfrm>
            <a:off x="966475" y="3029600"/>
            <a:ext cx="377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Roboto Mono"/>
              <a:buChar char="-"/>
            </a:pPr>
            <a:r>
              <a:rPr lang="ko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데이터 분석</a:t>
            </a:r>
            <a:endParaRPr sz="15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4207075" y="3675975"/>
            <a:ext cx="31938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Maverick</a:t>
            </a:r>
            <a:r>
              <a:rPr lang="ko"/>
              <a:t>(이상준)</a:t>
            </a:r>
            <a:r>
              <a:rPr lang="ko"/>
              <a:t>, Beom(서승범)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0" y="343028"/>
            <a:ext cx="3043500" cy="5232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1A73E8"/>
                </a:solidFill>
              </a:rPr>
              <a:t>데이터 분석</a:t>
            </a:r>
            <a:endParaRPr b="1" sz="4100">
              <a:solidFill>
                <a:srgbClr val="1A73E8"/>
              </a:solidFill>
            </a:endParaRPr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80000"/>
            <a:ext cx="8280000" cy="35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0" y="343028"/>
            <a:ext cx="3043500" cy="5232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1A73E8"/>
                </a:solidFill>
              </a:rPr>
              <a:t>데이터 분석</a:t>
            </a:r>
            <a:endParaRPr b="1" sz="4100">
              <a:solidFill>
                <a:srgbClr val="1A73E8"/>
              </a:solidFill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925" y="1173188"/>
            <a:ext cx="5254126" cy="30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00" y="1080000"/>
            <a:ext cx="8279999" cy="35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0" y="343028"/>
            <a:ext cx="3043500" cy="5232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1A73E8"/>
                </a:solidFill>
              </a:rPr>
              <a:t>데이터 분석</a:t>
            </a:r>
            <a:endParaRPr b="1" sz="4100">
              <a:solidFill>
                <a:srgbClr val="1A73E8"/>
              </a:solidFill>
            </a:endParaRPr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75" y="1228275"/>
            <a:ext cx="4405625" cy="272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000" y="1228275"/>
            <a:ext cx="4405625" cy="272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0" y="343028"/>
            <a:ext cx="3043500" cy="5232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1A73E8"/>
                </a:solidFill>
              </a:rPr>
              <a:t>데이터 분석</a:t>
            </a:r>
            <a:endParaRPr b="1" sz="4100">
              <a:solidFill>
                <a:srgbClr val="1A73E8"/>
              </a:solidFill>
            </a:endParaRPr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900" y="948753"/>
            <a:ext cx="6828207" cy="3972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900" y="948750"/>
            <a:ext cx="6828199" cy="383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900" y="948750"/>
            <a:ext cx="6828223" cy="397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0675" y="952000"/>
            <a:ext cx="6822651" cy="397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0" y="343028"/>
            <a:ext cx="3043500" cy="5232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1A73E8"/>
                </a:solidFill>
              </a:rPr>
              <a:t>데이터 분석</a:t>
            </a:r>
            <a:endParaRPr b="1" sz="4100">
              <a:solidFill>
                <a:srgbClr val="1A73E8"/>
              </a:solidFill>
            </a:endParaRPr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663" y="962725"/>
            <a:ext cx="5850675" cy="361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75" y="279525"/>
            <a:ext cx="4601499" cy="257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4650" y="789350"/>
            <a:ext cx="4572000" cy="257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1825" y="1453575"/>
            <a:ext cx="4601499" cy="257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4650" y="2089600"/>
            <a:ext cx="4542499" cy="257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0" y="343028"/>
            <a:ext cx="3043500" cy="5232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1A73E8"/>
                </a:solidFill>
              </a:rPr>
              <a:t>데이터 분석</a:t>
            </a:r>
            <a:endParaRPr b="1" sz="4100">
              <a:solidFill>
                <a:srgbClr val="1A73E8"/>
              </a:solidFill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725" y="1032600"/>
            <a:ext cx="5656550" cy="34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5" y="112401"/>
            <a:ext cx="4542400" cy="280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3925" y="564146"/>
            <a:ext cx="4828949" cy="29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1475" y="1186471"/>
            <a:ext cx="4774625" cy="29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0816" y="1747050"/>
            <a:ext cx="4828910" cy="29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0" y="343028"/>
            <a:ext cx="3043500" cy="5232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1A73E8"/>
                </a:solidFill>
              </a:rPr>
              <a:t>데이터 분석</a:t>
            </a:r>
            <a:endParaRPr b="1" sz="4100">
              <a:solidFill>
                <a:srgbClr val="1A73E8"/>
              </a:solidFill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80000"/>
            <a:ext cx="8279999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0" y="343028"/>
            <a:ext cx="3043500" cy="5232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1A73E8"/>
                </a:solidFill>
              </a:rPr>
              <a:t>데이터 분석</a:t>
            </a:r>
            <a:endParaRPr b="1" sz="4100">
              <a:solidFill>
                <a:srgbClr val="1A73E8"/>
              </a:solidFill>
            </a:endParaRPr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80000"/>
            <a:ext cx="8279999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0" y="343028"/>
            <a:ext cx="3043500" cy="5232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1A73E8"/>
                </a:solidFill>
              </a:rPr>
              <a:t>데이터 분석</a:t>
            </a:r>
            <a:endParaRPr b="1" sz="4100">
              <a:solidFill>
                <a:srgbClr val="1A73E8"/>
              </a:solidFill>
            </a:endParaRPr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80000"/>
            <a:ext cx="8279999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0" y="343028"/>
            <a:ext cx="3043500" cy="5232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1A73E8"/>
                </a:solidFill>
              </a:rPr>
              <a:t>데이터 분석</a:t>
            </a:r>
            <a:endParaRPr b="1" sz="4100">
              <a:solidFill>
                <a:srgbClr val="1A73E8"/>
              </a:solidFill>
            </a:endParaRPr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80000"/>
            <a:ext cx="8279999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0" y="343028"/>
            <a:ext cx="3043500" cy="5232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1A73E8"/>
                </a:solidFill>
              </a:rPr>
              <a:t>목차 </a:t>
            </a:r>
            <a:endParaRPr b="1" sz="4100">
              <a:solidFill>
                <a:srgbClr val="1A73E8"/>
              </a:solidFill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771375" y="1332750"/>
            <a:ext cx="71424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ko" sz="2100">
                <a:solidFill>
                  <a:srgbClr val="222222"/>
                </a:solidFill>
                <a:highlight>
                  <a:srgbClr val="FFFFFF"/>
                </a:highlight>
              </a:rPr>
              <a:t>주제 선정 이유</a:t>
            </a:r>
            <a:endParaRPr sz="2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●"/>
            </a:pPr>
            <a:r>
              <a:rPr lang="ko" sz="2100">
                <a:solidFill>
                  <a:srgbClr val="222222"/>
                </a:solidFill>
                <a:highlight>
                  <a:srgbClr val="FFFFFF"/>
                </a:highlight>
              </a:rPr>
              <a:t>데이터 살펴보기</a:t>
            </a:r>
            <a:endParaRPr sz="2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●"/>
            </a:pPr>
            <a:r>
              <a:rPr lang="ko" sz="2100">
                <a:solidFill>
                  <a:srgbClr val="222222"/>
                </a:solidFill>
                <a:highlight>
                  <a:srgbClr val="FFFFFF"/>
                </a:highlight>
              </a:rPr>
              <a:t>데이터 분석</a:t>
            </a:r>
            <a:endParaRPr sz="2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●"/>
            </a:pPr>
            <a:r>
              <a:rPr lang="ko" sz="2100">
                <a:solidFill>
                  <a:srgbClr val="222222"/>
                </a:solidFill>
                <a:highlight>
                  <a:srgbClr val="FFFFFF"/>
                </a:highlight>
              </a:rPr>
              <a:t>논제</a:t>
            </a:r>
            <a:endParaRPr sz="21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0" y="343028"/>
            <a:ext cx="3043500" cy="5232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1A73E8"/>
                </a:solidFill>
              </a:rPr>
              <a:t>데이터 분석</a:t>
            </a:r>
            <a:endParaRPr b="1" sz="4100">
              <a:solidFill>
                <a:srgbClr val="1A73E8"/>
              </a:solidFill>
            </a:endParaRPr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0" y="1018626"/>
            <a:ext cx="4319999" cy="27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525" y="1018625"/>
            <a:ext cx="4319999" cy="279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0" y="343028"/>
            <a:ext cx="3043500" cy="5232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1A73E8"/>
                </a:solidFill>
              </a:rPr>
              <a:t>논제</a:t>
            </a:r>
            <a:endParaRPr b="1" sz="4100">
              <a:solidFill>
                <a:srgbClr val="1A73E8"/>
              </a:solidFill>
            </a:endParaRPr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75" y="929125"/>
            <a:ext cx="8125823" cy="40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0" y="343028"/>
            <a:ext cx="3043500" cy="5232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1A73E8"/>
                </a:solidFill>
              </a:rPr>
              <a:t>논제</a:t>
            </a:r>
            <a:endParaRPr b="1" sz="4100">
              <a:solidFill>
                <a:srgbClr val="1A73E8"/>
              </a:solidFill>
            </a:endParaRPr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88" y="941778"/>
            <a:ext cx="8164416" cy="3972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455244" y="1937422"/>
            <a:ext cx="8233500" cy="8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/>
              <a:t>감사합니다.</a:t>
            </a:r>
            <a:endParaRPr b="1" sz="4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0" y="343028"/>
            <a:ext cx="3043500" cy="5232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1A73E8"/>
                </a:solidFill>
              </a:rPr>
              <a:t>주제 선정 이유</a:t>
            </a:r>
            <a:endParaRPr b="1" sz="4100">
              <a:solidFill>
                <a:srgbClr val="1A73E8"/>
              </a:solidFill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75" y="1189175"/>
            <a:ext cx="4140953" cy="29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9650" y="1189175"/>
            <a:ext cx="4561774" cy="29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0" y="343028"/>
            <a:ext cx="3043500" cy="5232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1A73E8"/>
                </a:solidFill>
              </a:rPr>
              <a:t>데이터</a:t>
            </a:r>
            <a:endParaRPr b="1" sz="4100">
              <a:solidFill>
                <a:srgbClr val="1A73E8"/>
              </a:solidFill>
            </a:endParaRPr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1553"/>
            <a:ext cx="8839204" cy="82435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426300" y="2350150"/>
            <a:ext cx="5709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채널</a:t>
            </a:r>
            <a:r>
              <a:rPr lang="ko">
                <a:latin typeface="Roboto Mono Medium"/>
                <a:ea typeface="Roboto Mono Medium"/>
                <a:cs typeface="Roboto Mono Medium"/>
                <a:sym typeface="Roboto Mono Medium"/>
              </a:rPr>
              <a:t> - 대형마트, 일반슈퍼, 조합마트, 체인슈퍼, 편의점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기간 </a:t>
            </a:r>
            <a:r>
              <a:rPr lang="ko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- 2020년도 1월 ~ 2023년도 6월까지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매출액 </a:t>
            </a:r>
            <a:r>
              <a:rPr lang="ko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- 당시 총 매출액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속성</a:t>
            </a:r>
            <a:r>
              <a:rPr lang="ko">
                <a:latin typeface="Roboto Mono Medium"/>
                <a:ea typeface="Roboto Mono Medium"/>
                <a:cs typeface="Roboto Mono Medium"/>
                <a:sym typeface="Roboto Mono Medium"/>
              </a:rPr>
              <a:t> - 콜라, 사이다, 착향탄산, 과즙탄산, 기타탄산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zero유무</a:t>
            </a:r>
            <a:r>
              <a:rPr lang="ko">
                <a:latin typeface="Roboto Mono Medium"/>
                <a:ea typeface="Roboto Mono Medium"/>
                <a:cs typeface="Roboto Mono Medium"/>
                <a:sym typeface="Roboto Mono Medium"/>
              </a:rPr>
              <a:t> - 논제로, 제로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MANUFACTURER검증</a:t>
            </a:r>
            <a:r>
              <a:rPr lang="ko">
                <a:latin typeface="Roboto Mono Medium"/>
                <a:ea typeface="Roboto Mono Medium"/>
                <a:cs typeface="Roboto Mono Medium"/>
                <a:sym typeface="Roboto Mono Medium"/>
              </a:rPr>
              <a:t> - 각 제조사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PB검증</a:t>
            </a:r>
            <a:r>
              <a:rPr lang="ko">
                <a:latin typeface="Roboto Mono Medium"/>
                <a:ea typeface="Roboto Mono Medium"/>
                <a:cs typeface="Roboto Mono Medium"/>
                <a:sym typeface="Roboto Mono Medium"/>
              </a:rPr>
              <a:t> - 노브랜드나 스토아브랜드 같이 자사브랜드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0" y="343028"/>
            <a:ext cx="3043500" cy="5232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1A73E8"/>
                </a:solidFill>
              </a:rPr>
              <a:t>데이터 분석</a:t>
            </a:r>
            <a:endParaRPr b="1" sz="4100">
              <a:solidFill>
                <a:srgbClr val="1A73E8"/>
              </a:solidFill>
            </a:endParaRPr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50" y="1081500"/>
            <a:ext cx="8308676" cy="33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0" y="343028"/>
            <a:ext cx="3043500" cy="5232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1A73E8"/>
                </a:solidFill>
              </a:rPr>
              <a:t>데이터 분석</a:t>
            </a:r>
            <a:endParaRPr b="1" sz="4100">
              <a:solidFill>
                <a:srgbClr val="1A73E8"/>
              </a:solidFill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50" y="969700"/>
            <a:ext cx="7925150" cy="385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0" y="343028"/>
            <a:ext cx="3043500" cy="5232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1A73E8"/>
                </a:solidFill>
              </a:rPr>
              <a:t>데이터 분석</a:t>
            </a:r>
            <a:endParaRPr b="1" sz="4100">
              <a:solidFill>
                <a:srgbClr val="1A73E8"/>
              </a:solidFill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50" y="962675"/>
            <a:ext cx="8280000" cy="371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0" y="343028"/>
            <a:ext cx="3043500" cy="5232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1A73E8"/>
                </a:solidFill>
              </a:rPr>
              <a:t>데이터 분석</a:t>
            </a:r>
            <a:endParaRPr b="1" sz="4100">
              <a:solidFill>
                <a:srgbClr val="1A73E8"/>
              </a:solidFill>
            </a:endParaRPr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25" y="1409950"/>
            <a:ext cx="2921500" cy="27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0675" y="1067400"/>
            <a:ext cx="5517551" cy="345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0" y="343028"/>
            <a:ext cx="3043500" cy="5232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1A73E8"/>
                </a:solidFill>
              </a:rPr>
              <a:t>데이터 분석</a:t>
            </a:r>
            <a:endParaRPr b="1" sz="4100">
              <a:solidFill>
                <a:srgbClr val="1A73E8"/>
              </a:solidFill>
            </a:endParaRPr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80000"/>
            <a:ext cx="8279999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